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58" r:id="rId5"/>
    <p:sldId id="261" r:id="rId6"/>
    <p:sldId id="262" r:id="rId7"/>
    <p:sldId id="266" r:id="rId8"/>
    <p:sldId id="267" r:id="rId9"/>
    <p:sldId id="268" r:id="rId10"/>
    <p:sldId id="269" r:id="rId11"/>
    <p:sldId id="296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 snapToGrid="0">
      <p:cViewPr>
        <p:scale>
          <a:sx n="70" d="100"/>
          <a:sy n="70" d="100"/>
        </p:scale>
        <p:origin x="1184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96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52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98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15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07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56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39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5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80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6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845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B8E32-D376-4AFB-BD44-351B43F53BE2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66714-A58E-4A32-A68A-F7913A7A6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42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5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5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6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6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6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7.png"/><Relationship Id="rId7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Triangle Multiple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Based on </a:t>
            </a:r>
          </a:p>
          <a:p>
            <a:r>
              <a:rPr lang="en-GB" dirty="0"/>
              <a:t>Fraction of a Triangle (?)</a:t>
            </a:r>
          </a:p>
          <a:p>
            <a:r>
              <a:rPr lang="en-GB" dirty="0"/>
              <a:t>Forty Harder Problems p5</a:t>
            </a:r>
          </a:p>
        </p:txBody>
      </p:sp>
    </p:spTree>
    <p:extLst>
      <p:ext uri="{BB962C8B-B14F-4D97-AF65-F5344CB8AC3E}">
        <p14:creationId xmlns:p14="http://schemas.microsoft.com/office/powerpoint/2010/main" val="3640372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 - 2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5" name="Isosceles Triangle 4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01160" y="3419158"/>
                <a:ext cx="427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160" y="3419158"/>
                <a:ext cx="42704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64281" y="2342455"/>
                <a:ext cx="4412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𝑑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281" y="2342455"/>
                <a:ext cx="441275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4856" y="4499828"/>
                <a:ext cx="4044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0440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19331" y="4499828"/>
                <a:ext cx="4326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32618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927351" y="1372958"/>
                <a:ext cx="4107470" cy="5232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Let the smallest triangle have unit area.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den>
                      </m:f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  <m:r>
                            <a:rPr lang="en-GB" sz="2400" i="1">
                              <a:latin typeface="Cambria Math"/>
                            </a:rPr>
                            <m:t>+1</m:t>
                          </m:r>
                        </m:e>
                      </m:d>
                      <m:r>
                        <a:rPr lang="en-GB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+1=</m:t>
                      </m:r>
                      <m:r>
                        <a:rPr lang="en-GB" sz="2400" b="0" i="1" smtClean="0">
                          <a:latin typeface="Cambria Math"/>
                        </a:rPr>
                        <m:t>𝑑</m:t>
                      </m:r>
                      <m:r>
                        <a:rPr lang="en-GB" sz="2400" b="0" i="1" smtClean="0">
                          <a:latin typeface="Cambria Math"/>
                        </a:rPr>
                        <m:t>+</m:t>
                      </m:r>
                      <m:r>
                        <a:rPr lang="en-GB" sz="24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  <a:p>
                <a:endParaRPr lang="en-GB" sz="24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den>
                      </m:f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400" b="0" i="1" smtClean="0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sz="2400" i="1"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/>
                                </a:rPr>
                                <m:t>𝑑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400" i="1">
                                  <a:latin typeface="Cambria Math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GB" sz="2400" i="1">
                          <a:latin typeface="Cambria Math"/>
                        </a:rPr>
                        <m:t>=</m:t>
                      </m:r>
                      <m:r>
                        <a:rPr lang="en-GB" sz="2400" b="0" i="1" smtClean="0">
                          <a:latin typeface="Cambria Math"/>
                        </a:rPr>
                        <m:t>𝑑</m:t>
                      </m:r>
                      <m:r>
                        <a:rPr lang="en-GB" sz="2400" i="1">
                          <a:latin typeface="Cambria Math"/>
                        </a:rPr>
                        <m:t>+</m:t>
                      </m:r>
                      <m:r>
                        <a:rPr lang="en-GB" sz="2400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  <a:p>
                <a:endParaRPr lang="en-GB" sz="24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GB" sz="2400" i="1">
                          <a:latin typeface="Cambria Math"/>
                        </a:rPr>
                        <m:t>+</m:t>
                      </m:r>
                      <m:r>
                        <a:rPr lang="en-GB" sz="2400" b="0" i="1" smtClean="0">
                          <a:latin typeface="Cambria Math"/>
                        </a:rPr>
                        <m:t>1</m:t>
                      </m:r>
                      <m:r>
                        <a:rPr lang="en-GB" sz="2400" i="1">
                          <a:latin typeface="Cambria Math"/>
                        </a:rPr>
                        <m:t>=</m:t>
                      </m:r>
                      <m:r>
                        <a:rPr lang="en-GB" sz="2400" i="1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sz="2400" dirty="0"/>
              </a:p>
              <a:p>
                <a:endParaRPr lang="en-GB" sz="24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GB" sz="2400" i="1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GB" sz="2400" i="1">
                          <a:latin typeface="Cambria Math"/>
                        </a:rPr>
                        <m:t>=</m:t>
                      </m:r>
                      <m:r>
                        <a:rPr lang="en-GB" sz="2400" i="1">
                          <a:latin typeface="Cambria Math"/>
                        </a:rPr>
                        <m:t>𝑏</m:t>
                      </m:r>
                      <m:r>
                        <a:rPr lang="en-GB" sz="2400" b="0" i="1" smtClean="0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351" y="1372958"/>
                <a:ext cx="4107470" cy="5232843"/>
              </a:xfrm>
              <a:prstGeom prst="rect">
                <a:avLst/>
              </a:prstGeom>
              <a:blipFill rotWithShape="1">
                <a:blip r:embed="rId6"/>
                <a:stretch>
                  <a:fillRect l="-2226" t="-9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24478" y="3833752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478" y="3833752"/>
                <a:ext cx="423514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>
          <a:xfrm>
            <a:off x="1699847" y="1916832"/>
            <a:ext cx="1088863" cy="2479154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584891" y="3002153"/>
                <a:ext cx="441275" cy="793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4891" y="3002153"/>
                <a:ext cx="441275" cy="79355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40341" y="3362598"/>
                <a:ext cx="1560747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  <m:r>
                            <a:rPr lang="en-GB" sz="2400" b="0" i="1" smtClean="0">
                              <a:latin typeface="Cambria Math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341" y="3362598"/>
                <a:ext cx="1560747" cy="92217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47353" y="5248101"/>
            <a:ext cx="4966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On every worksheet the equation to the right applies.</a:t>
            </a:r>
          </a:p>
        </p:txBody>
      </p:sp>
    </p:spTree>
    <p:extLst>
      <p:ext uri="{BB962C8B-B14F-4D97-AF65-F5344CB8AC3E}">
        <p14:creationId xmlns:p14="http://schemas.microsoft.com/office/powerpoint/2010/main" val="1280410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rc 18">
            <a:extLst>
              <a:ext uri="{FF2B5EF4-FFF2-40B4-BE49-F238E27FC236}">
                <a16:creationId xmlns:a16="http://schemas.microsoft.com/office/drawing/2014/main" id="{CDD54394-0258-4FAA-A621-B0F79DA8565B}"/>
              </a:ext>
            </a:extLst>
          </p:cNvPr>
          <p:cNvSpPr/>
          <p:nvPr/>
        </p:nvSpPr>
        <p:spPr>
          <a:xfrm>
            <a:off x="4028876" y="3668980"/>
            <a:ext cx="1452549" cy="1452549"/>
          </a:xfrm>
          <a:prstGeom prst="arc">
            <a:avLst>
              <a:gd name="adj1" fmla="val 10765013"/>
              <a:gd name="adj2" fmla="val 1318253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 - 3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5" name="Isosceles Triangle 4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 rot="2280000"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80000"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2280000"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80000"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/>
          <p:cNvSpPr>
            <a:spLocks noChangeAspect="1"/>
          </p:cNvSpPr>
          <p:nvPr/>
        </p:nvSpPr>
        <p:spPr>
          <a:xfrm>
            <a:off x="3499350" y="3349438"/>
            <a:ext cx="151365" cy="151365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61508" y="4937619"/>
                <a:ext cx="820482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You can use the GeoGebra file to show that the angle, </a:t>
                </a:r>
                <a14:m>
                  <m:oMath xmlns:m="http://schemas.openxmlformats.org/officeDocument/2006/math">
                    <m:r>
                      <a:rPr lang="en-GB" sz="2400" b="1" i="1" dirty="0" smtClean="0"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, has no bearing on the solution by moving the blue dot.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08" y="4937619"/>
                <a:ext cx="8204820" cy="830997"/>
              </a:xfrm>
              <a:prstGeom prst="rect">
                <a:avLst/>
              </a:prstGeom>
              <a:blipFill>
                <a:blip r:embed="rId6"/>
                <a:stretch>
                  <a:fillRect l="-1189" t="-5882" r="-966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113F29C-E622-4662-A324-10E96FFFF44D}"/>
                  </a:ext>
                </a:extLst>
              </p:cNvPr>
              <p:cNvSpPr txBox="1"/>
              <p:nvPr/>
            </p:nvSpPr>
            <p:spPr>
              <a:xfrm>
                <a:off x="4103935" y="4058851"/>
                <a:ext cx="50271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1" i="1" dirty="0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113F29C-E622-4662-A324-10E96FFFF4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935" y="4058851"/>
                <a:ext cx="50271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6579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092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58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221474"/>
            <a:chOff x="312728" y="1916832"/>
            <a:chExt cx="4464496" cy="3044661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3514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410542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33230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17538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25215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221474"/>
            <a:chOff x="312728" y="1916832"/>
            <a:chExt cx="4464496" cy="3044661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77030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8933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1266084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20" name="Isosceles Triangle 19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</p:spTree>
    <p:extLst>
      <p:ext uri="{BB962C8B-B14F-4D97-AF65-F5344CB8AC3E}">
        <p14:creationId xmlns:p14="http://schemas.microsoft.com/office/powerpoint/2010/main" val="295951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173632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93452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31854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162273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163329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566138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280289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253571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82119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219627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20" name="Isosceles Triangle 19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68851" y="2496168"/>
                <a:ext cx="2969931" cy="12519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Let the area of the smaller triangle be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square units.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851" y="2496168"/>
                <a:ext cx="2969931" cy="1251946"/>
              </a:xfrm>
              <a:prstGeom prst="rect">
                <a:avLst/>
              </a:prstGeom>
              <a:blipFill rotWithShape="1">
                <a:blip r:embed="rId7"/>
                <a:stretch>
                  <a:fillRect l="-3285" t="-3883" r="-4928" b="-97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69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221474"/>
            <a:chOff x="312728" y="1916832"/>
            <a:chExt cx="4464496" cy="3044661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189348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61675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94728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258472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221474"/>
            <a:chOff x="312728" y="1916832"/>
            <a:chExt cx="4464496" cy="3044661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423514" cy="46166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3514" cy="46166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428833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30545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9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30545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264911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221474"/>
            <a:chOff x="312728" y="1916832"/>
            <a:chExt cx="4464496" cy="3044661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20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423514" cy="46166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3022727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504" y="2316980"/>
            <a:ext cx="1677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(Not to scale)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6967" y="1302672"/>
            <a:ext cx="6190099" cy="4043032"/>
            <a:chOff x="312728" y="1916832"/>
            <a:chExt cx="4464496" cy="2915963"/>
          </a:xfrm>
        </p:grpSpPr>
        <p:grpSp>
          <p:nvGrpSpPr>
            <p:cNvPr id="19" name="Group 18"/>
            <p:cNvGrpSpPr/>
            <p:nvPr/>
          </p:nvGrpSpPr>
          <p:grpSpPr>
            <a:xfrm>
              <a:off x="312728" y="1916832"/>
              <a:ext cx="4464496" cy="2479154"/>
              <a:chOff x="899592" y="1916832"/>
              <a:chExt cx="4464496" cy="2479154"/>
            </a:xfrm>
          </p:grpSpPr>
          <p:sp>
            <p:nvSpPr>
              <p:cNvPr id="20" name="Isosceles Triangle 19"/>
              <p:cNvSpPr/>
              <p:nvPr/>
            </p:nvSpPr>
            <p:spPr>
              <a:xfrm>
                <a:off x="899592" y="1916832"/>
                <a:ext cx="4464496" cy="2479154"/>
              </a:xfrm>
              <a:prstGeom prst="triangle">
                <a:avLst>
                  <a:gd name="adj" fmla="val 31070"/>
                </a:avLst>
              </a:prstGeom>
              <a:noFill/>
              <a:ln w="38100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 flipV="1">
                <a:off x="3375574" y="3429000"/>
                <a:ext cx="786323" cy="966986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01160" y="3419158"/>
                  <a:ext cx="305452" cy="3329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21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64281" y="2342455"/>
                  <a:ext cx="428002" cy="3329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dirty="0" smtClean="0">
                            <a:latin typeface="Cambria Math"/>
                          </a:rPr>
                          <m:t>21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4856" y="4499828"/>
                  <a:ext cx="428002" cy="3329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9331" y="4499828"/>
                  <a:ext cx="305452" cy="33296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6" name="TextBox 15"/>
          <p:cNvSpPr txBox="1"/>
          <p:nvPr/>
        </p:nvSpPr>
        <p:spPr>
          <a:xfrm>
            <a:off x="1079612" y="5686200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In terms of area, what multiple of the smaller triangle is the larger triangle?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8655" y="9912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SIC_66</a:t>
            </a:r>
          </a:p>
        </p:txBody>
      </p:sp>
    </p:spTree>
    <p:extLst>
      <p:ext uri="{BB962C8B-B14F-4D97-AF65-F5344CB8AC3E}">
        <p14:creationId xmlns:p14="http://schemas.microsoft.com/office/powerpoint/2010/main" val="411777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328" y="109184"/>
            <a:ext cx="2249488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557595" y="3002153"/>
                <a:ext cx="653833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595" y="3002153"/>
                <a:ext cx="653833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368851" y="1663640"/>
            <a:ext cx="37396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Both triangles with their base lengths marked have the same altitude (perpendicular height) so their areas are in the same ratio as their base lengths.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11" name="Isosceles Triangle 10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>
            <a:stCxn id="11" idx="0"/>
          </p:cNvCxnSpPr>
          <p:nvPr/>
        </p:nvCxnSpPr>
        <p:spPr>
          <a:xfrm>
            <a:off x="1699847" y="1916832"/>
            <a:ext cx="1088863" cy="2479154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</p:spTree>
    <p:extLst>
      <p:ext uri="{BB962C8B-B14F-4D97-AF65-F5344CB8AC3E}">
        <p14:creationId xmlns:p14="http://schemas.microsoft.com/office/powerpoint/2010/main" val="334957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368851" y="2381979"/>
            <a:ext cx="373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We can apply the same logic again.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05225" y="3362598"/>
                <a:ext cx="653833" cy="7837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5225" y="3362598"/>
                <a:ext cx="653833" cy="7837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26949" y="3362598"/>
                <a:ext cx="1179234" cy="794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i="1">
                                  <a:latin typeface="Cambria Math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GB" sz="2400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49" y="3362598"/>
                <a:ext cx="1179234" cy="7940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Isosceles Triangle 25"/>
          <p:cNvSpPr/>
          <p:nvPr/>
        </p:nvSpPr>
        <p:spPr>
          <a:xfrm>
            <a:off x="312728" y="1916832"/>
            <a:ext cx="4464496" cy="2479154"/>
          </a:xfrm>
          <a:prstGeom prst="triangle">
            <a:avLst>
              <a:gd name="adj" fmla="val 31070"/>
            </a:avLst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/>
          <p:cNvCxnSpPr>
            <a:stCxn id="26" idx="0"/>
          </p:cNvCxnSpPr>
          <p:nvPr/>
        </p:nvCxnSpPr>
        <p:spPr>
          <a:xfrm>
            <a:off x="1699847" y="1916832"/>
            <a:ext cx="1088863" cy="2479154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328" y="109184"/>
            <a:ext cx="2249488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</p:spTree>
    <p:extLst>
      <p:ext uri="{BB962C8B-B14F-4D97-AF65-F5344CB8AC3E}">
        <p14:creationId xmlns:p14="http://schemas.microsoft.com/office/powerpoint/2010/main" val="283329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328" y="109184"/>
            <a:ext cx="2249488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557595" y="3002153"/>
                <a:ext cx="653833" cy="7848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595" y="3002153"/>
                <a:ext cx="653833" cy="7848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27" name="Isosceles Triangle 26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>
            <a:stCxn id="27" idx="0"/>
          </p:cNvCxnSpPr>
          <p:nvPr/>
        </p:nvCxnSpPr>
        <p:spPr>
          <a:xfrm>
            <a:off x="1699847" y="1916832"/>
            <a:ext cx="1088863" cy="2479154"/>
          </a:xfrm>
          <a:prstGeom prst="line">
            <a:avLst/>
          </a:prstGeom>
          <a:ln w="381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231669" y="3362598"/>
                <a:ext cx="82375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/>
                            </a:rPr>
                            <m:t>14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669" y="3362598"/>
                <a:ext cx="823751" cy="786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5368851" y="2381979"/>
            <a:ext cx="373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Summarising, we have:</a:t>
            </a:r>
          </a:p>
        </p:txBody>
      </p:sp>
    </p:spTree>
    <p:extLst>
      <p:ext uri="{BB962C8B-B14F-4D97-AF65-F5344CB8AC3E}">
        <p14:creationId xmlns:p14="http://schemas.microsoft.com/office/powerpoint/2010/main" val="6534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3058605" y="260648"/>
            <a:ext cx="3026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Triangle Multiple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27" name="Isosceles Triangle 26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886" y="3779160"/>
                <a:ext cx="432618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709349" y="3321654"/>
                <a:ext cx="60253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6</m:t>
                      </m:r>
                      <m:r>
                        <a:rPr lang="en-GB" sz="24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9349" y="3321654"/>
                <a:ext cx="60253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716016" y="2204864"/>
                <a:ext cx="3739652" cy="23790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Finally:</a:t>
                </a:r>
              </a:p>
              <a:p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multiple we require is: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2800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  <m:r>
                        <a:rPr lang="en-GB" sz="2800" b="0" i="1" smtClean="0"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2204864"/>
                <a:ext cx="3739652" cy="2379049"/>
              </a:xfrm>
              <a:prstGeom prst="rect">
                <a:avLst/>
              </a:prstGeom>
              <a:blipFill rotWithShape="1">
                <a:blip r:embed="rId4"/>
                <a:stretch>
                  <a:fillRect l="-2610" t="-20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128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11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 - 1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12728" y="1916832"/>
            <a:ext cx="4464496" cy="2479154"/>
            <a:chOff x="899592" y="1916832"/>
            <a:chExt cx="4464496" cy="2479154"/>
          </a:xfrm>
        </p:grpSpPr>
        <p:sp>
          <p:nvSpPr>
            <p:cNvPr id="5" name="Isosceles Triangle 4"/>
            <p:cNvSpPr/>
            <p:nvPr/>
          </p:nvSpPr>
          <p:spPr>
            <a:xfrm>
              <a:off x="899592" y="1916832"/>
              <a:ext cx="4464496" cy="2479154"/>
            </a:xfrm>
            <a:prstGeom prst="triangle">
              <a:avLst>
                <a:gd name="adj" fmla="val 31070"/>
              </a:avLst>
            </a:prstGeom>
            <a:noFill/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" name="Straight Connector 5"/>
            <p:cNvCxnSpPr/>
            <p:nvPr/>
          </p:nvCxnSpPr>
          <p:spPr>
            <a:xfrm flipV="1">
              <a:off x="3375574" y="3429000"/>
              <a:ext cx="786323" cy="966986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 rot="2280000">
                <a:off x="4201160" y="341915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80000">
                <a:off x="4201160" y="3419158"/>
                <a:ext cx="423514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2280000">
                <a:off x="2864281" y="2342455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80000">
                <a:off x="2864281" y="2342455"/>
                <a:ext cx="423514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4856" y="4499828"/>
                <a:ext cx="423514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31" y="4499828"/>
                <a:ext cx="423514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/>
          <p:cNvSpPr/>
          <p:nvPr/>
        </p:nvSpPr>
        <p:spPr>
          <a:xfrm>
            <a:off x="2809689" y="2260567"/>
            <a:ext cx="605461" cy="6054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110186" y="3347259"/>
            <a:ext cx="605461" cy="6054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5029920" y="1618000"/>
            <a:ext cx="3739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Each answer is obtained by adding the two numbers circled.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61508" y="4937619"/>
                <a:ext cx="820482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When the pupils get the correct answer, increase the circled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4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to a different value and get them to re-work their solution.  The answer will increase by the same amount.  Then challenge them to find out how this is possible.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08" y="4937619"/>
                <a:ext cx="8204820" cy="1938992"/>
              </a:xfrm>
              <a:prstGeom prst="rect">
                <a:avLst/>
              </a:prstGeom>
              <a:blipFill rotWithShape="1">
                <a:blip r:embed="rId6"/>
                <a:stretch>
                  <a:fillRect l="-1189" t="-2516" b="-62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Plus 14"/>
          <p:cNvSpPr/>
          <p:nvPr/>
        </p:nvSpPr>
        <p:spPr>
          <a:xfrm rot="2280000">
            <a:off x="3502291" y="2804120"/>
            <a:ext cx="581829" cy="581829"/>
          </a:xfrm>
          <a:prstGeom prst="mathPlus">
            <a:avLst>
              <a:gd name="adj1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 rot="2280000">
                <a:off x="5304510" y="4200648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80000">
                <a:off x="5304510" y="4200648"/>
                <a:ext cx="423514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Equal 16"/>
          <p:cNvSpPr/>
          <p:nvPr/>
        </p:nvSpPr>
        <p:spPr>
          <a:xfrm rot="2290905">
            <a:off x="4879238" y="3880823"/>
            <a:ext cx="497434" cy="497434"/>
          </a:xfrm>
          <a:prstGeom prst="mathEqual">
            <a:avLst>
              <a:gd name="adj1" fmla="val 0"/>
              <a:gd name="adj2" fmla="val 1176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50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1024</Words>
  <Application>Microsoft Office PowerPoint</Application>
  <PresentationFormat>On-screen Show (4:3)</PresentationFormat>
  <Paragraphs>272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Bradley Hand ITC</vt:lpstr>
      <vt:lpstr>Calibri</vt:lpstr>
      <vt:lpstr>Cambria Math</vt:lpstr>
      <vt:lpstr>Comic Sans MS</vt:lpstr>
      <vt:lpstr>Office Theme</vt:lpstr>
      <vt:lpstr>Triangle Multiple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 - 1</vt:lpstr>
      <vt:lpstr>Note to Teacher - 2</vt:lpstr>
      <vt:lpstr>Note to Teacher - 3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 of a Triangle</dc:title>
  <dc:creator>John</dc:creator>
  <cp:lastModifiedBy>John Burke</cp:lastModifiedBy>
  <cp:revision>34</cp:revision>
  <dcterms:created xsi:type="dcterms:W3CDTF">2014-02-16T21:40:32Z</dcterms:created>
  <dcterms:modified xsi:type="dcterms:W3CDTF">2020-11-27T17:16:49Z</dcterms:modified>
</cp:coreProperties>
</file>